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47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808285"/>
    <a:srgbClr val="EB1E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2098" autoAdjust="0"/>
    <p:restoredTop sz="83352" autoAdjust="0"/>
  </p:normalViewPr>
  <p:slideViewPr>
    <p:cSldViewPr snapToGrid="0" snapToObjects="1" showGuides="1">
      <p:cViewPr varScale="1">
        <p:scale>
          <a:sx n="134" d="100"/>
          <a:sy n="134" d="100"/>
        </p:scale>
        <p:origin x="1004" y="96"/>
      </p:cViewPr>
      <p:guideLst>
        <p:guide orient="horz" pos="4247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63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68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738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382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64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539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523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291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823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947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023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B26D1-4761-5549-8B1A-99FBCCCF2E3D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B5966-51F3-AC46-8317-06E9DB4D4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794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2819642" y="1736431"/>
            <a:ext cx="6332404" cy="123291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tIns="108000" rtlCol="0" anchor="ctr" anchorCtr="0">
            <a:noAutofit/>
          </a:bodyPr>
          <a:lstStyle/>
          <a:p>
            <a:pPr algn="ctr"/>
            <a:r>
              <a:rPr lang="en-US" altLang="ko-KR" sz="2400" b="1" dirty="0">
                <a:solidFill>
                  <a:schemeClr val="bg1"/>
                </a:solidFill>
                <a:latin typeface="+mj-lt"/>
                <a:ea typeface="+mj-ea"/>
              </a:rPr>
              <a:t>Publishing in Premier Management Journals: Trends and Insights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7824" y="1736431"/>
            <a:ext cx="2485880" cy="123291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none" tIns="144000" bIns="144000" rtlCol="0" anchor="ctr" anchorCtr="0">
            <a:noAutofit/>
          </a:bodyPr>
          <a:lstStyle/>
          <a:p>
            <a:pPr algn="ctr"/>
            <a:r>
              <a:rPr lang="en-US" altLang="ko-KR" sz="1600" dirty="0">
                <a:solidFill>
                  <a:schemeClr val="bg1"/>
                </a:solidFill>
              </a:rPr>
              <a:t>University of Tennessee </a:t>
            </a:r>
          </a:p>
          <a:p>
            <a:pPr algn="ctr"/>
            <a:r>
              <a:rPr lang="en-US" altLang="ko-KR" sz="2400" b="1" dirty="0" err="1">
                <a:solidFill>
                  <a:schemeClr val="bg1"/>
                </a:solidFill>
                <a:latin typeface="+mj-lt"/>
                <a:ea typeface="+mj-ea"/>
              </a:rPr>
              <a:t>Seongkyoon</a:t>
            </a:r>
            <a:r>
              <a:rPr lang="en-US" altLang="ko-KR" sz="2400" b="1" dirty="0">
                <a:solidFill>
                  <a:schemeClr val="bg1"/>
                </a:solidFill>
                <a:latin typeface="+mj-lt"/>
                <a:ea typeface="+mj-ea"/>
              </a:rPr>
              <a:t> </a:t>
            </a:r>
          </a:p>
          <a:p>
            <a:pPr algn="ctr">
              <a:spcBef>
                <a:spcPts val="375"/>
              </a:spcBef>
              <a:spcAft>
                <a:spcPts val="750"/>
              </a:spcAft>
            </a:pPr>
            <a:r>
              <a:rPr lang="en-US" altLang="ko-KR" sz="2400" b="1" dirty="0">
                <a:solidFill>
                  <a:schemeClr val="bg1"/>
                </a:solidFill>
                <a:latin typeface="+mj-lt"/>
                <a:ea typeface="+mj-ea"/>
              </a:rPr>
              <a:t>Jeong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9642" y="3200383"/>
            <a:ext cx="6123792" cy="301157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400" b="1" dirty="0"/>
              <a:t>경력사항</a:t>
            </a:r>
            <a:endParaRPr lang="en-US" altLang="ko-KR" sz="1400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1400" dirty="0"/>
              <a:t>Professor, Haslam College of Business, University of Tennessee, Knoxville </a:t>
            </a:r>
            <a:r>
              <a:rPr lang="en-US" altLang="ko-KR" sz="1400" dirty="0">
                <a:latin typeface="+mj-ea"/>
                <a:ea typeface="+mj-ea"/>
              </a:rPr>
              <a:t>(</a:t>
            </a:r>
            <a:r>
              <a:rPr lang="ko-KR" altLang="en-US" sz="1400" dirty="0">
                <a:latin typeface="+mj-ea"/>
                <a:ea typeface="+mj-ea"/>
              </a:rPr>
              <a:t>현</a:t>
            </a:r>
            <a:r>
              <a:rPr lang="en-US" altLang="ko-KR" sz="1400" dirty="0">
                <a:latin typeface="+mj-ea"/>
                <a:ea typeface="+mj-ea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1400" dirty="0"/>
              <a:t>CSX Corporation Scholar, (</a:t>
            </a:r>
            <a:r>
              <a:rPr lang="ko-KR" altLang="en-US" sz="1400" dirty="0"/>
              <a:t>현</a:t>
            </a:r>
            <a:r>
              <a:rPr lang="en-US" altLang="ko-KR" sz="1400" dirty="0"/>
              <a:t>)</a:t>
            </a:r>
            <a:endParaRPr lang="en-US" altLang="ko-KR" sz="1400" dirty="0">
              <a:latin typeface="+mj-ea"/>
              <a:ea typeface="+mj-ea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1400" dirty="0"/>
              <a:t>Ph.D. in Supply Chain Management, W.P. Carey School of Business, Arizona State University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400" b="1" dirty="0"/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400" b="1" dirty="0"/>
              <a:t>강의내용</a:t>
            </a:r>
            <a:endParaRPr lang="en-US" altLang="ko-KR" sz="1400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 dirty="0"/>
              <a:t>주요 이론적 논쟁 속에 연구를 위치시키고 엄밀한 방법론으로 명확한 학문적 기여 제시</a:t>
            </a:r>
            <a:r>
              <a:rPr lang="en-US" altLang="ko-KR" sz="14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 dirty="0"/>
              <a:t>참신한 연구 질문과 강한 실증</a:t>
            </a:r>
            <a:r>
              <a:rPr lang="en-US" altLang="ko-KR" sz="1400" dirty="0"/>
              <a:t>·</a:t>
            </a:r>
            <a:r>
              <a:rPr lang="ko-KR" altLang="en-US" sz="1400" dirty="0"/>
              <a:t>개념적 근거를 결합하고 상위 저널 연구 흐름에 부합</a:t>
            </a:r>
            <a:r>
              <a:rPr lang="en-US" altLang="ko-KR" sz="1400" dirty="0"/>
              <a:t>. </a:t>
            </a:r>
            <a:r>
              <a:rPr lang="ko-KR" altLang="en-US" sz="1400" dirty="0"/>
              <a:t>저널별 개별 투고 전략 사례 제시</a:t>
            </a:r>
            <a:r>
              <a:rPr lang="en-US" altLang="ko-KR" sz="1400" dirty="0"/>
              <a:t>.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ko-KR" altLang="en-US" sz="1400" b="1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6309320"/>
            <a:ext cx="2713139" cy="436142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1692792" y="-12161"/>
            <a:ext cx="7300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4000" b="1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  <a:cs typeface="Franklin Gothic Medium"/>
              </a:rPr>
              <a:t>2026 HY-MOT</a:t>
            </a:r>
            <a:endParaRPr lang="ko-KR" altLang="en-US" sz="4000" b="1" dirty="0">
              <a:solidFill>
                <a:schemeClr val="accent5">
                  <a:lumMod val="75000"/>
                </a:schemeClr>
              </a:solidFill>
              <a:latin typeface="+mj-ea"/>
              <a:ea typeface="+mj-ea"/>
              <a:cs typeface="Franklin Gothic Medium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22911" y="674393"/>
            <a:ext cx="75412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b="1" dirty="0">
                <a:latin typeface="+mj-ea"/>
                <a:ea typeface="+mj-ea"/>
                <a:cs typeface="Franklin Gothic Book"/>
              </a:rPr>
              <a:t>2026</a:t>
            </a:r>
            <a:r>
              <a:rPr lang="ko-KR" altLang="en-US" sz="2400" b="1" dirty="0">
                <a:latin typeface="+mj-ea"/>
                <a:ea typeface="+mj-ea"/>
                <a:cs typeface="Franklin Gothic Book"/>
              </a:rPr>
              <a:t>년 </a:t>
            </a:r>
            <a:r>
              <a:rPr lang="en-US" altLang="ko-KR" sz="2400" b="1" dirty="0">
                <a:latin typeface="+mj-ea"/>
                <a:ea typeface="+mj-ea"/>
                <a:cs typeface="Franklin Gothic Book"/>
              </a:rPr>
              <a:t>3</a:t>
            </a:r>
            <a:r>
              <a:rPr lang="ko-KR" altLang="en-US" sz="2400" b="1" dirty="0">
                <a:latin typeface="+mj-ea"/>
                <a:ea typeface="+mj-ea"/>
                <a:cs typeface="Franklin Gothic Book"/>
              </a:rPr>
              <a:t>월 </a:t>
            </a:r>
            <a:r>
              <a:rPr lang="en-US" altLang="ko-KR" sz="2400" b="1" dirty="0">
                <a:latin typeface="+mj-ea"/>
                <a:ea typeface="+mj-ea"/>
                <a:cs typeface="Franklin Gothic Book"/>
              </a:rPr>
              <a:t>31</a:t>
            </a:r>
            <a:r>
              <a:rPr lang="ko-KR" altLang="en-US" sz="2400" b="1" dirty="0">
                <a:latin typeface="+mj-ea"/>
                <a:ea typeface="+mj-ea"/>
                <a:cs typeface="Franklin Gothic Book"/>
              </a:rPr>
              <a:t>일 </a:t>
            </a:r>
            <a:r>
              <a:rPr lang="en-US" altLang="ko-KR" sz="2400" b="1" dirty="0">
                <a:latin typeface="+mj-ea"/>
                <a:ea typeface="+mj-ea"/>
                <a:cs typeface="Franklin Gothic Book"/>
              </a:rPr>
              <a:t>(</a:t>
            </a:r>
            <a:r>
              <a:rPr lang="ko-KR" altLang="en-US" sz="2400" b="1" dirty="0">
                <a:latin typeface="+mj-ea"/>
                <a:ea typeface="+mj-ea"/>
                <a:cs typeface="Franklin Gothic Book"/>
              </a:rPr>
              <a:t>화</a:t>
            </a:r>
            <a:r>
              <a:rPr lang="en-US" altLang="ko-KR" sz="2400" b="1" dirty="0">
                <a:latin typeface="+mj-ea"/>
                <a:ea typeface="+mj-ea"/>
                <a:cs typeface="Franklin Gothic Book"/>
              </a:rPr>
              <a:t>)  19:00~21:00 </a:t>
            </a:r>
          </a:p>
          <a:p>
            <a:pPr algn="r"/>
            <a:r>
              <a:rPr lang="ko-KR" altLang="en-US" sz="2400" b="1" dirty="0">
                <a:latin typeface="+mj-ea"/>
                <a:ea typeface="+mj-ea"/>
                <a:cs typeface="Franklin Gothic Book"/>
              </a:rPr>
              <a:t>한양대학교 </a:t>
            </a:r>
            <a:r>
              <a:rPr lang="ko-KR" altLang="en-US" sz="2400" b="1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  <a:cs typeface="Franklin Gothic Book"/>
              </a:rPr>
              <a:t>융합교육관 </a:t>
            </a:r>
            <a:r>
              <a:rPr lang="en-US" altLang="ko-KR" sz="2400" b="1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  <a:cs typeface="Franklin Gothic Book"/>
              </a:rPr>
              <a:t>6</a:t>
            </a:r>
            <a:r>
              <a:rPr lang="en-US" altLang="ko-KR" sz="2400" b="1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  <a:cs typeface="Franklin Gothic Medium"/>
              </a:rPr>
              <a:t>02</a:t>
            </a:r>
            <a:r>
              <a:rPr lang="ko-KR" altLang="en-US" sz="2400" b="1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  <a:cs typeface="Franklin Gothic Medium"/>
              </a:rPr>
              <a:t>호</a:t>
            </a:r>
            <a:endParaRPr lang="en-US" altLang="ko-KR" sz="2400" b="1" dirty="0">
              <a:solidFill>
                <a:schemeClr val="accent5">
                  <a:lumMod val="75000"/>
                </a:schemeClr>
              </a:solidFill>
              <a:latin typeface="+mj-ea"/>
              <a:ea typeface="+mj-ea"/>
              <a:cs typeface="Franklin Gothic Medium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68108" y="6342725"/>
            <a:ext cx="587532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ko-KR" altLang="en-US" sz="1600" b="1" dirty="0">
                <a:latin typeface="+mj-ea"/>
                <a:ea typeface="+mj-ea"/>
                <a:cs typeface="Franklin Gothic Book"/>
              </a:rPr>
              <a:t>문의</a:t>
            </a:r>
            <a:r>
              <a:rPr lang="en-US" altLang="ko-KR" sz="1600" b="1" dirty="0">
                <a:latin typeface="+mj-ea"/>
                <a:ea typeface="+mj-ea"/>
                <a:cs typeface="Franklin Gothic Book"/>
              </a:rPr>
              <a:t>: </a:t>
            </a:r>
            <a:r>
              <a:rPr lang="ko-KR" altLang="en-US" sz="1600" b="1" dirty="0">
                <a:latin typeface="+mj-ea"/>
                <a:ea typeface="+mj-ea"/>
                <a:cs typeface="Franklin Gothic Book"/>
              </a:rPr>
              <a:t>기술경영전문대학원 융합교육관 </a:t>
            </a:r>
            <a:r>
              <a:rPr lang="en-US" altLang="ko-KR" sz="1600" b="1" dirty="0">
                <a:latin typeface="+mj-ea"/>
                <a:ea typeface="+mj-ea"/>
                <a:cs typeface="Franklin Gothic Book"/>
              </a:rPr>
              <a:t>709</a:t>
            </a:r>
            <a:r>
              <a:rPr lang="ko-KR" altLang="en-US" sz="1600" b="1" dirty="0">
                <a:latin typeface="+mj-ea"/>
                <a:ea typeface="+mj-ea"/>
                <a:cs typeface="Franklin Gothic Book"/>
              </a:rPr>
              <a:t>호 </a:t>
            </a:r>
            <a:r>
              <a:rPr lang="en-US" altLang="ko-KR" sz="1600" b="1" dirty="0">
                <a:latin typeface="+mj-ea"/>
                <a:ea typeface="+mj-ea"/>
                <a:cs typeface="Franklin Gothic Book"/>
              </a:rPr>
              <a:t>(02-2220-2253)</a:t>
            </a:r>
          </a:p>
        </p:txBody>
      </p:sp>
      <p:sp>
        <p:nvSpPr>
          <p:cNvPr id="3" name="AutoShape 2" descr="http://mail.hanyang.ac.kr/mailread.ds?act=attachDownload&amp;mailIdx=4530&amp;mboxIdx=1&amp;path=m3/f0/&amp;attachId=2."/>
          <p:cNvSpPr>
            <a:spLocks noChangeAspect="1" noChangeArrowheads="1"/>
          </p:cNvSpPr>
          <p:nvPr/>
        </p:nvSpPr>
        <p:spPr bwMode="auto">
          <a:xfrm>
            <a:off x="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" name="AutoShape 4" descr="http://mail.hanyang.ac.kr/mailread.ds?act=attachDownload&amp;mailIdx=4530&amp;mboxIdx=1&amp;path=m3/f0/&amp;attachId=2."/>
          <p:cNvSpPr>
            <a:spLocks noChangeAspect="1" noChangeArrowheads="1"/>
          </p:cNvSpPr>
          <p:nvPr/>
        </p:nvSpPr>
        <p:spPr bwMode="auto">
          <a:xfrm>
            <a:off x="1524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" name="AutoShape 6" descr="http://mail.hanyang.ac.kr/mailread.ds?act=attachDownload&amp;mailIdx=4530&amp;mboxIdx=1&amp;path=m3/f0/&amp;attachId=2."/>
          <p:cNvSpPr>
            <a:spLocks noChangeAspect="1" noChangeArrowheads="1"/>
          </p:cNvSpPr>
          <p:nvPr/>
        </p:nvSpPr>
        <p:spPr bwMode="auto">
          <a:xfrm>
            <a:off x="30480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6" name="AutoShape 8" descr="http://mail.hanyang.ac.kr/mailread.ds?act=attachDownload&amp;mailIdx=4530&amp;mboxIdx=1&amp;path=m3/f0/&amp;attachId=2."/>
          <p:cNvSpPr>
            <a:spLocks noChangeAspect="1" noChangeArrowheads="1"/>
          </p:cNvSpPr>
          <p:nvPr/>
        </p:nvSpPr>
        <p:spPr bwMode="auto">
          <a:xfrm>
            <a:off x="457200" y="3206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8FD1ECD-B865-C4EC-65D3-D35DF7AD71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680" y="3429000"/>
            <a:ext cx="1962167" cy="196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481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119</Words>
  <Application>Microsoft Office PowerPoint</Application>
  <PresentationFormat>화면 슬라이드 쇼(4:3)</PresentationFormat>
  <Paragraphs>16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Wingdings</vt:lpstr>
      <vt:lpstr>Arial</vt:lpstr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jkim</dc:creator>
  <cp:lastModifiedBy>최재영</cp:lastModifiedBy>
  <cp:revision>81</cp:revision>
  <dcterms:created xsi:type="dcterms:W3CDTF">2014-03-09T03:49:37Z</dcterms:created>
  <dcterms:modified xsi:type="dcterms:W3CDTF">2026-03-16T07:26:12Z</dcterms:modified>
</cp:coreProperties>
</file>