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60" r:id="rId2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247">
          <p15:clr>
            <a:srgbClr val="A4A3A4"/>
          </p15:clr>
        </p15:guide>
        <p15:guide id="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B1E2A"/>
    <a:srgbClr val="808285"/>
    <a:srgbClr val="000000"/>
    <a:srgbClr val="66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2098" autoAdjust="0"/>
    <p:restoredTop sz="97994" autoAdjust="0"/>
  </p:normalViewPr>
  <p:slideViewPr>
    <p:cSldViewPr snapToGrid="0" snapToObjects="1" showGuides="1">
      <p:cViewPr varScale="1">
        <p:scale>
          <a:sx n="98" d="100"/>
          <a:sy n="98" d="100"/>
        </p:scale>
        <p:origin x="2184" y="78"/>
      </p:cViewPr>
      <p:guideLst>
        <p:guide orient="horz" pos="4247"/>
        <p:guide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3259" y="1300786"/>
            <a:ext cx="6517482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3259" y="3886201"/>
            <a:ext cx="6517482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B26D1-4761-5549-8B1A-99FBCCCF2E3D}" type="datetimeFigureOut">
              <a:rPr lang="en-US" smtClean="0"/>
              <a:pPr/>
              <a:t>6/12/2024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B5966-51F3-AC46-8317-06E9DB4D43D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97134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7772870" cy="3424107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B26D1-4761-5549-8B1A-99FBCCCF2E3D}" type="datetimeFigureOut">
              <a:rPr lang="en-US" smtClean="0"/>
              <a:pPr/>
              <a:t>6/12/2024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B5966-51F3-AC46-8317-06E9DB4D43D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28016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828564"/>
            <a:ext cx="7763814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3657458"/>
            <a:ext cx="7763814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B26D1-4761-5549-8B1A-99FBCCCF2E3D}" type="datetimeFigureOut">
              <a:rPr lang="en-US" smtClean="0"/>
              <a:pPr/>
              <a:t>6/12/2024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B5966-51F3-AC46-8317-06E9DB4D43D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88432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3829520" cy="3424107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629150" y="2367093"/>
            <a:ext cx="3829050" cy="3424107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B26D1-4761-5549-8B1A-99FBCCCF2E3D}" type="datetimeFigureOut">
              <a:rPr lang="en-US" smtClean="0"/>
              <a:pPr/>
              <a:t>6/12/2024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B5966-51F3-AC46-8317-06E9DB4D43D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01659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9746" y="2371018"/>
            <a:ext cx="3655106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331" y="3051013"/>
            <a:ext cx="3829520" cy="2740187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97317" y="2371018"/>
            <a:ext cx="3661353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629150" y="3051013"/>
            <a:ext cx="3829051" cy="2740187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B26D1-4761-5549-8B1A-99FBCCCF2E3D}" type="datetimeFigureOut">
              <a:rPr lang="en-US" smtClean="0"/>
              <a:pPr/>
              <a:t>6/12/2024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B5966-51F3-AC46-8317-06E9DB4D43D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57074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B26D1-4761-5549-8B1A-99FBCCCF2E3D}" type="datetimeFigureOut">
              <a:rPr lang="en-US" smtClean="0"/>
              <a:pPr/>
              <a:t>6/12/2024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B5966-51F3-AC46-8317-06E9DB4D43D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8217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B26D1-4761-5549-8B1A-99FBCCCF2E3D}" type="datetimeFigureOut">
              <a:rPr lang="en-US" smtClean="0"/>
              <a:pPr/>
              <a:t>6/12/2024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B5966-51F3-AC46-8317-06E9DB4D43D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35080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2951766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808547" y="609601"/>
            <a:ext cx="4650122" cy="5181599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2632852"/>
            <a:ext cx="2951767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B26D1-4761-5549-8B1A-99FBCCCF2E3D}" type="datetimeFigureOut">
              <a:rPr lang="en-US" smtClean="0"/>
              <a:pPr/>
              <a:t>6/12/2024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B5966-51F3-AC46-8317-06E9DB4D43D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61870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2" y="609600"/>
            <a:ext cx="4129618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04270" y="609601"/>
            <a:ext cx="3005851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632853"/>
            <a:ext cx="4129604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B26D1-4761-5549-8B1A-99FBCCCF2E3D}" type="datetimeFigureOut">
              <a:rPr lang="en-US" smtClean="0"/>
              <a:pPr/>
              <a:t>6/12/2024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B5966-51F3-AC46-8317-06E9DB4D43D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44416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캡션 있는 파노라마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4289374"/>
            <a:ext cx="7773324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88558" y="698261"/>
            <a:ext cx="7366899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5108728"/>
            <a:ext cx="7773339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B26D1-4761-5549-8B1A-99FBCCCF2E3D}" type="datetimeFigureOut">
              <a:rPr lang="en-US" smtClean="0"/>
              <a:pPr/>
              <a:t>6/12/2024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B5966-51F3-AC46-8317-06E9DB4D43D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56739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 및 캡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204821"/>
            <a:ext cx="7773339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B26D1-4761-5549-8B1A-99FBCCCF2E3D}" type="datetimeFigureOut">
              <a:rPr lang="en-US" smtClean="0"/>
              <a:pPr/>
              <a:t>6/12/2024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B5966-51F3-AC46-8317-06E9DB4D43D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99681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캡션 있는 인용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872588"/>
            <a:ext cx="6977064" cy="2729915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372797"/>
            <a:ext cx="7773339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B26D1-4761-5549-8B1A-99FBCCCF2E3D}" type="datetimeFigureOut">
              <a:rPr lang="en-US" smtClean="0"/>
              <a:pPr/>
              <a:t>6/12/2024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B5966-51F3-AC46-8317-06E9DB4D43D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737626" y="887859"/>
            <a:ext cx="546888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850130" y="3120015"/>
            <a:ext cx="553641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046767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명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2138722"/>
            <a:ext cx="7773339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662335"/>
            <a:ext cx="777333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B26D1-4761-5549-8B1A-99FBCCCF2E3D}" type="datetimeFigureOut">
              <a:rPr lang="en-US" smtClean="0"/>
              <a:pPr/>
              <a:t>6/12/2024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B5966-51F3-AC46-8317-06E9DB4D43D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7805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1605094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3"/>
            <a:ext cx="2474232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31" y="2943356"/>
            <a:ext cx="2474232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9292" y="2367093"/>
            <a:ext cx="246864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12" y="2943356"/>
            <a:ext cx="2477513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367093"/>
            <a:ext cx="24786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9974" y="2943356"/>
            <a:ext cx="247869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B26D1-4761-5549-8B1A-99FBCCCF2E3D}" type="datetimeFigureOut">
              <a:rPr lang="en-US" smtClean="0"/>
              <a:pPr/>
              <a:t>6/12/2024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B5966-51F3-AC46-8317-06E9DB4D43D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329583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그림 열 3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31" y="610772"/>
            <a:ext cx="7773339" cy="1603922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31" y="4204820"/>
            <a:ext cx="247230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331" y="2367093"/>
            <a:ext cx="2472307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31" y="4781082"/>
            <a:ext cx="2472307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69" y="4204820"/>
            <a:ext cx="247637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31011" y="2367093"/>
            <a:ext cx="2477514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781081"/>
            <a:ext cx="2477514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4204820"/>
            <a:ext cx="247551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79974" y="2367093"/>
            <a:ext cx="2478696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880" y="4781079"/>
            <a:ext cx="2478790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B26D1-4761-5549-8B1A-99FBCCCF2E3D}" type="datetimeFigureOut">
              <a:rPr lang="en-US" smtClean="0"/>
              <a:pPr/>
              <a:t>6/12/2024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B5966-51F3-AC46-8317-06E9DB4D43D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16018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2367094"/>
            <a:ext cx="7773339" cy="3424107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B26D1-4761-5549-8B1A-99FBCCCF2E3D}" type="datetimeFigureOut">
              <a:rPr lang="en-US" smtClean="0"/>
              <a:pPr/>
              <a:t>6/12/2024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B5966-51F3-AC46-8317-06E9DB4D43D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100384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2"/>
            <a:ext cx="1914995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609602"/>
            <a:ext cx="5744043" cy="5181599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B26D1-4761-5549-8B1A-99FBCCCF2E3D}" type="datetimeFigureOut">
              <a:rPr lang="en-US" smtClean="0"/>
              <a:pPr/>
              <a:t>6/12/2024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B5966-51F3-AC46-8317-06E9DB4D43D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44423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9144002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4"/>
            <a:ext cx="7773339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3" y="588327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11B26D1-4761-5549-8B1A-99FBCCCF2E3D}" type="datetimeFigureOut">
              <a:rPr lang="en-US" smtClean="0"/>
              <a:pPr/>
              <a:t>6/12/2024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31" y="5883276"/>
            <a:ext cx="50046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5883276"/>
            <a:ext cx="57316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824B5966-51F3-AC46-8317-06E9DB4D43D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3655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914400" rtl="0" eaLnBrk="1" latinLnBrk="1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23"/>
          <p:cNvSpPr txBox="1"/>
          <p:nvPr/>
        </p:nvSpPr>
        <p:spPr>
          <a:xfrm>
            <a:off x="3185392" y="2592781"/>
            <a:ext cx="5919220" cy="954107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endParaRPr lang="en-US" sz="2800" b="1" dirty="0">
              <a:solidFill>
                <a:schemeClr val="bg1">
                  <a:lumMod val="50000"/>
                </a:schemeClr>
              </a:solidFill>
              <a:latin typeface="Franklin Gothic Book"/>
              <a:cs typeface="Franklin Gothic Book"/>
            </a:endParaRPr>
          </a:p>
          <a:p>
            <a:endParaRPr lang="en-US" sz="2800" b="1" dirty="0">
              <a:solidFill>
                <a:schemeClr val="bg1">
                  <a:lumMod val="50000"/>
                </a:schemeClr>
              </a:solidFill>
              <a:latin typeface="Franklin Gothic Book"/>
              <a:cs typeface="Franklin Gothic Book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185391" y="3751331"/>
            <a:ext cx="5630661" cy="657296"/>
          </a:xfrm>
          <a:prstGeom prst="rect">
            <a:avLst/>
          </a:prstGeom>
          <a:noFill/>
          <a:ln>
            <a:solidFill>
              <a:srgbClr val="808285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latinLnBrk="1">
              <a:lnSpc>
                <a:spcPct val="150000"/>
              </a:lnSpc>
            </a:pPr>
            <a:r>
              <a:rPr lang="ko-KR" altLang="en-US" sz="1300" b="1" dirty="0" err="1">
                <a:latin typeface="Times New Roman" panose="02020603050405020304" pitchFamily="18" charset="0"/>
                <a:ea typeface="나눔고딕" panose="020D0604000000000000" pitchFamily="50" charset="-127"/>
                <a:cs typeface="Times New Roman" panose="02020603050405020304" pitchFamily="18" charset="0"/>
              </a:rPr>
              <a:t>윤석열</a:t>
            </a:r>
            <a:r>
              <a:rPr lang="ko-KR" altLang="en-US" sz="1300" b="1" dirty="0">
                <a:latin typeface="Times New Roman" panose="02020603050405020304" pitchFamily="18" charset="0"/>
                <a:ea typeface="나눔고딕" panose="020D0604000000000000" pitchFamily="50" charset="-127"/>
                <a:cs typeface="Times New Roman" panose="02020603050405020304" pitchFamily="18" charset="0"/>
              </a:rPr>
              <a:t> 정부가 </a:t>
            </a:r>
            <a:r>
              <a:rPr lang="ko-KR" altLang="en-US" sz="1300" b="1" dirty="0" smtClean="0">
                <a:latin typeface="Times New Roman" panose="02020603050405020304" pitchFamily="18" charset="0"/>
                <a:ea typeface="나눔고딕" panose="020D0604000000000000" pitchFamily="50" charset="-127"/>
                <a:cs typeface="Times New Roman" panose="02020603050405020304" pitchFamily="18" charset="0"/>
              </a:rPr>
              <a:t>기획</a:t>
            </a:r>
            <a:r>
              <a:rPr lang="en-US" altLang="ko-KR" sz="1300" b="1" dirty="0" smtClean="0">
                <a:latin typeface="Times New Roman" panose="02020603050405020304" pitchFamily="18" charset="0"/>
                <a:ea typeface="나눔고딕" panose="020D0604000000000000" pitchFamily="50" charset="-127"/>
                <a:cs typeface="Times New Roman" panose="02020603050405020304" pitchFamily="18" charset="0"/>
              </a:rPr>
              <a:t>·</a:t>
            </a:r>
            <a:r>
              <a:rPr lang="ko-KR" altLang="en-US" sz="1300" b="1" dirty="0" smtClean="0">
                <a:latin typeface="Times New Roman" panose="02020603050405020304" pitchFamily="18" charset="0"/>
                <a:ea typeface="나눔고딕" panose="020D0604000000000000" pitchFamily="50" charset="-127"/>
                <a:cs typeface="Times New Roman" panose="02020603050405020304" pitchFamily="18" charset="0"/>
              </a:rPr>
              <a:t>추진하는 국가전략기술 </a:t>
            </a:r>
            <a:r>
              <a:rPr lang="ko-KR" altLang="en-US" sz="1300" b="1" dirty="0">
                <a:latin typeface="Times New Roman" panose="02020603050405020304" pitchFamily="18" charset="0"/>
                <a:ea typeface="나눔고딕" panose="020D0604000000000000" pitchFamily="50" charset="-127"/>
                <a:cs typeface="Times New Roman" panose="02020603050405020304" pitchFamily="18" charset="0"/>
              </a:rPr>
              <a:t>및 경제안보 </a:t>
            </a:r>
            <a:r>
              <a:rPr lang="ko-KR" altLang="en-US" sz="1300" b="1" dirty="0" smtClean="0">
                <a:latin typeface="Times New Roman" panose="02020603050405020304" pitchFamily="18" charset="0"/>
                <a:ea typeface="나눔고딕" panose="020D0604000000000000" pitchFamily="50" charset="-127"/>
                <a:cs typeface="Times New Roman" panose="02020603050405020304" pitchFamily="18" charset="0"/>
              </a:rPr>
              <a:t>관련 정책 동향과</a:t>
            </a:r>
            <a:r>
              <a:rPr lang="en-US" altLang="ko-KR" sz="1300" b="1" dirty="0" smtClean="0">
                <a:latin typeface="Times New Roman" panose="02020603050405020304" pitchFamily="18" charset="0"/>
                <a:ea typeface="나눔고딕" panose="020D0604000000000000" pitchFamily="50" charset="-127"/>
                <a:cs typeface="Times New Roman" panose="02020603050405020304" pitchFamily="18" charset="0"/>
              </a:rPr>
              <a:t> </a:t>
            </a:r>
            <a:r>
              <a:rPr lang="ko-KR" altLang="en-US" sz="1300" b="1" dirty="0" smtClean="0">
                <a:latin typeface="Times New Roman" panose="02020603050405020304" pitchFamily="18" charset="0"/>
                <a:ea typeface="나눔고딕" panose="020D0604000000000000" pitchFamily="50" charset="-127"/>
                <a:cs typeface="Times New Roman" panose="02020603050405020304" pitchFamily="18" charset="0"/>
              </a:rPr>
              <a:t>쟁점</a:t>
            </a:r>
            <a:endParaRPr lang="en-US" altLang="ko-KR" sz="1300" b="1" dirty="0" smtClean="0">
              <a:latin typeface="Times New Roman" panose="02020603050405020304" pitchFamily="18" charset="0"/>
              <a:ea typeface="나눔고딕" panose="020D0604000000000000" pitchFamily="50" charset="-127"/>
              <a:cs typeface="Times New Roman" panose="02020603050405020304" pitchFamily="18" charset="0"/>
            </a:endParaRPr>
          </a:p>
          <a:p>
            <a:pPr latinLnBrk="1">
              <a:lnSpc>
                <a:spcPct val="150000"/>
              </a:lnSpc>
            </a:pPr>
            <a:r>
              <a:rPr lang="ko-KR" altLang="en-US" sz="1300" b="1" dirty="0" err="1" smtClean="0">
                <a:latin typeface="Times New Roman" panose="02020603050405020304" pitchFamily="18" charset="0"/>
                <a:ea typeface="나눔고딕" panose="020D0604000000000000" pitchFamily="50" charset="-127"/>
                <a:cs typeface="Times New Roman" panose="02020603050405020304" pitchFamily="18" charset="0"/>
              </a:rPr>
              <a:t>전략기술</a:t>
            </a:r>
            <a:r>
              <a:rPr lang="en-US" altLang="ko-KR" sz="1300" b="1" dirty="0" smtClean="0">
                <a:latin typeface="Times New Roman" panose="02020603050405020304" pitchFamily="18" charset="0"/>
                <a:ea typeface="나눔고딕" panose="020D0604000000000000" pitchFamily="50" charset="-127"/>
                <a:cs typeface="Times New Roman" panose="02020603050405020304" pitchFamily="18" charset="0"/>
              </a:rPr>
              <a:t>(CETs)</a:t>
            </a:r>
            <a:r>
              <a:rPr lang="ko-KR" altLang="en-US" sz="1300" b="1" dirty="0" smtClean="0">
                <a:latin typeface="Times New Roman" panose="02020603050405020304" pitchFamily="18" charset="0"/>
                <a:ea typeface="나눔고딕" panose="020D0604000000000000" pitchFamily="50" charset="-127"/>
                <a:cs typeface="Times New Roman" panose="02020603050405020304" pitchFamily="18" charset="0"/>
              </a:rPr>
              <a:t> 분야 </a:t>
            </a:r>
            <a:r>
              <a:rPr lang="ko-KR" altLang="en-US" sz="1300" b="1" dirty="0" err="1" smtClean="0">
                <a:latin typeface="Times New Roman" panose="02020603050405020304" pitchFamily="18" charset="0"/>
                <a:ea typeface="나눔고딕" panose="020D0604000000000000" pitchFamily="50" charset="-127"/>
                <a:cs typeface="Times New Roman" panose="02020603050405020304" pitchFamily="18" charset="0"/>
              </a:rPr>
              <a:t>안보전략성</a:t>
            </a:r>
            <a:r>
              <a:rPr lang="ko-KR" altLang="en-US" sz="1300" b="1" dirty="0" smtClean="0">
                <a:latin typeface="Times New Roman" panose="02020603050405020304" pitchFamily="18" charset="0"/>
                <a:ea typeface="나눔고딕" panose="020D0604000000000000" pitchFamily="50" charset="-127"/>
                <a:cs typeface="Times New Roman" panose="02020603050405020304" pitchFamily="18" charset="0"/>
              </a:rPr>
              <a:t> 진단</a:t>
            </a:r>
            <a:r>
              <a:rPr lang="en-US" altLang="ko-KR" sz="1300" b="1" dirty="0" smtClean="0">
                <a:latin typeface="Times New Roman" panose="02020603050405020304" pitchFamily="18" charset="0"/>
                <a:ea typeface="나눔고딕" panose="020D0604000000000000" pitchFamily="50" charset="-127"/>
                <a:cs typeface="Times New Roman" panose="02020603050405020304" pitchFamily="18" charset="0"/>
              </a:rPr>
              <a:t>·</a:t>
            </a:r>
            <a:r>
              <a:rPr lang="ko-KR" altLang="en-US" sz="1300" b="1" dirty="0" smtClean="0">
                <a:latin typeface="Times New Roman" panose="02020603050405020304" pitchFamily="18" charset="0"/>
                <a:ea typeface="나눔고딕" panose="020D0604000000000000" pitchFamily="50" charset="-127"/>
                <a:cs typeface="Times New Roman" panose="02020603050405020304" pitchFamily="18" charset="0"/>
              </a:rPr>
              <a:t>분석 프레임워크 연구 동향</a:t>
            </a:r>
            <a:endParaRPr lang="en-US" altLang="ko-KR" sz="1300" b="1" dirty="0">
              <a:latin typeface="Times New Roman" panose="02020603050405020304" pitchFamily="18" charset="0"/>
              <a:ea typeface="나눔고딕" panose="020D0604000000000000" pitchFamily="50" charset="-127"/>
              <a:cs typeface="Times New Roman" panose="02020603050405020304" pitchFamily="18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328" y="6305619"/>
            <a:ext cx="2713139" cy="43614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4" name="TextBox 33"/>
          <p:cNvSpPr txBox="1"/>
          <p:nvPr/>
        </p:nvSpPr>
        <p:spPr>
          <a:xfrm>
            <a:off x="22825" y="267509"/>
            <a:ext cx="90927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4000" b="1" dirty="0">
                <a:solidFill>
                  <a:schemeClr val="accent5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Franklin Gothic Medium"/>
              </a:rPr>
              <a:t>2024 </a:t>
            </a:r>
            <a:r>
              <a:rPr lang="ko-KR" altLang="en-US" sz="4000" b="1" dirty="0">
                <a:solidFill>
                  <a:schemeClr val="accent5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Franklin Gothic Medium"/>
              </a:rPr>
              <a:t>기술경영 </a:t>
            </a:r>
            <a:r>
              <a:rPr lang="ko-KR" altLang="en-US" sz="4000" b="1" dirty="0" err="1">
                <a:solidFill>
                  <a:schemeClr val="accent5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Franklin Gothic Medium"/>
              </a:rPr>
              <a:t>초청세미나</a:t>
            </a:r>
            <a:endParaRPr lang="ko-KR" altLang="en-US" sz="4000" b="1" dirty="0">
              <a:solidFill>
                <a:schemeClr val="accent5">
                  <a:lumMod val="75000"/>
                </a:schemeClr>
              </a:solidFill>
              <a:latin typeface="Franklin Gothic Medium"/>
              <a:cs typeface="Franklin Gothic Medium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185391" y="2847280"/>
            <a:ext cx="59010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나눔고딕"/>
              </a:rPr>
              <a:t>新안보시대 전략기술 정책 기획 및 추진 동향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529231" y="1132443"/>
            <a:ext cx="754129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ko-KR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Franklin Gothic Book"/>
              </a:rPr>
              <a:t>2024</a:t>
            </a:r>
            <a:r>
              <a:rPr lang="ko-KR" altLang="en-US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Franklin Gothic Book"/>
              </a:rPr>
              <a:t>년 </a:t>
            </a:r>
            <a:r>
              <a:rPr lang="en-US" altLang="ko-KR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Franklin Gothic Book"/>
              </a:rPr>
              <a:t>6</a:t>
            </a:r>
            <a:r>
              <a:rPr lang="ko-KR" altLang="en-US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Franklin Gothic Book"/>
              </a:rPr>
              <a:t>월 </a:t>
            </a:r>
            <a:r>
              <a:rPr lang="en-US" altLang="ko-KR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Franklin Gothic Book"/>
              </a:rPr>
              <a:t>19</a:t>
            </a:r>
            <a:r>
              <a:rPr lang="ko-KR" altLang="en-US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Franklin Gothic Book"/>
              </a:rPr>
              <a:t>일 </a:t>
            </a:r>
            <a:r>
              <a:rPr lang="en-US" altLang="ko-KR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Franklin Gothic Book"/>
              </a:rPr>
              <a:t>(</a:t>
            </a:r>
            <a:r>
              <a:rPr lang="ko-KR" altLang="en-US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Franklin Gothic Book"/>
              </a:rPr>
              <a:t>수</a:t>
            </a:r>
            <a:r>
              <a:rPr lang="en-US" altLang="ko-KR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Franklin Gothic Book"/>
              </a:rPr>
              <a:t>) 19:00 ~ 20:30</a:t>
            </a:r>
          </a:p>
          <a:p>
            <a:pPr algn="r">
              <a:lnSpc>
                <a:spcPct val="150000"/>
              </a:lnSpc>
            </a:pPr>
            <a:r>
              <a:rPr lang="ko-KR" altLang="en-US" b="1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Franklin Gothic Book"/>
              </a:rPr>
              <a:t>온라인 </a:t>
            </a:r>
            <a:r>
              <a:rPr lang="en-US" altLang="ko-KR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Franklin Gothic Book"/>
              </a:rPr>
              <a:t>https://</a:t>
            </a:r>
            <a:r>
              <a:rPr lang="en-US" altLang="ko-KR" b="1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Franklin Gothic Book"/>
              </a:rPr>
              <a:t>zoom.us/j/86049463240</a:t>
            </a:r>
            <a:endParaRPr lang="en-US" altLang="ko-KR" b="1" dirty="0">
              <a:solidFill>
                <a:srgbClr val="FF0000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Franklin Gothic Book"/>
            </a:endParaRPr>
          </a:p>
          <a:p>
            <a:pPr algn="r">
              <a:lnSpc>
                <a:spcPct val="150000"/>
              </a:lnSpc>
            </a:pPr>
            <a:r>
              <a:rPr lang="en-US" altLang="ko-KR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Franklin Gothic Book"/>
              </a:rPr>
              <a:t>Zoom </a:t>
            </a:r>
            <a:r>
              <a:rPr lang="ko-KR" altLang="en-US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Franklin Gothic Book"/>
              </a:rPr>
              <a:t>회의 </a:t>
            </a:r>
            <a:r>
              <a:rPr lang="en-US" altLang="ko-KR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Franklin Gothic Book"/>
              </a:rPr>
              <a:t>ID: 860 4946 3240 </a:t>
            </a:r>
            <a:r>
              <a:rPr lang="ko-KR" altLang="en-US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Franklin Gothic Book"/>
              </a:rPr>
              <a:t>암호</a:t>
            </a:r>
            <a:r>
              <a:rPr lang="en-US" altLang="ko-KR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Franklin Gothic Book"/>
              </a:rPr>
              <a:t>: 68706297</a:t>
            </a:r>
          </a:p>
        </p:txBody>
      </p:sp>
      <p:sp>
        <p:nvSpPr>
          <p:cNvPr id="2" name="Rectangle 1"/>
          <p:cNvSpPr/>
          <p:nvPr/>
        </p:nvSpPr>
        <p:spPr>
          <a:xfrm>
            <a:off x="5062087" y="6425150"/>
            <a:ext cx="407592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ko-KR" altLang="en-US" sz="1400" dirty="0">
                <a:latin typeface="Franklin Gothic Book"/>
                <a:cs typeface="Franklin Gothic Book"/>
              </a:rPr>
              <a:t>문의</a:t>
            </a:r>
            <a:r>
              <a:rPr lang="en-US" altLang="ko-KR" sz="1400" dirty="0">
                <a:latin typeface="Franklin Gothic Book"/>
                <a:cs typeface="Franklin Gothic Book"/>
              </a:rPr>
              <a:t>:</a:t>
            </a:r>
            <a:r>
              <a:rPr lang="ko-KR" altLang="en-US" sz="1400" dirty="0">
                <a:latin typeface="Franklin Gothic Book"/>
                <a:cs typeface="Franklin Gothic Book"/>
              </a:rPr>
              <a:t> 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  <a:cs typeface="Franklin Gothic Book"/>
              </a:rPr>
              <a:t>기술경영전문대학원</a:t>
            </a:r>
            <a:r>
              <a:rPr lang="ko-KR" altLang="en-US" sz="1400" dirty="0">
                <a:latin typeface="Franklin Gothic Book"/>
                <a:cs typeface="Franklin Gothic Book"/>
              </a:rPr>
              <a:t> </a:t>
            </a:r>
            <a:r>
              <a:rPr lang="ko-KR" altLang="en-US" sz="1400" dirty="0" err="1">
                <a:latin typeface="Franklin Gothic Book"/>
                <a:cs typeface="Franklin Gothic Book"/>
              </a:rPr>
              <a:t>행정팀</a:t>
            </a:r>
            <a:r>
              <a:rPr lang="en-US" altLang="ko-KR" sz="1400" dirty="0">
                <a:latin typeface="Franklin Gothic Book"/>
                <a:cs typeface="Franklin Gothic Book"/>
              </a:rPr>
              <a:t> (2220-2251~3)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1466" y="3751331"/>
            <a:ext cx="2959656" cy="1631216"/>
          </a:xfrm>
          <a:prstGeom prst="rect">
            <a:avLst/>
          </a:prstGeom>
          <a:noFill/>
          <a:ln>
            <a:solidFill>
              <a:srgbClr val="808285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marL="171450" indent="-171450" fontAlgn="t" latinLnBrk="1">
              <a:lnSpc>
                <a:spcPts val="2400"/>
              </a:lnSpc>
              <a:buFont typeface="Arial" panose="020B0604020202020204" pitchFamily="34" charset="0"/>
              <a:buChar char="•"/>
            </a:pPr>
            <a:r>
              <a:rPr lang="ko-KR" altLang="en-US" sz="1500" b="1" kern="1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imes New Roman"/>
              </a:rPr>
              <a:t>과학기술정책연구원 과학기술외교안보연구단 연구위원</a:t>
            </a:r>
            <a:endParaRPr lang="en-US" altLang="ko-KR" sz="1500" b="1" kern="100" dirty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Times New Roman"/>
            </a:endParaRPr>
          </a:p>
          <a:p>
            <a:pPr marL="171450" indent="-171450" fontAlgn="t" latinLnBrk="1">
              <a:lnSpc>
                <a:spcPts val="2400"/>
              </a:lnSpc>
              <a:buFont typeface="Arial" panose="020B0604020202020204" pitchFamily="34" charset="0"/>
              <a:buChar char="•"/>
            </a:pPr>
            <a:r>
              <a:rPr lang="en-US" altLang="ko-KR" sz="1500" b="1" kern="1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imes New Roman"/>
              </a:rPr>
              <a:t>KAIST </a:t>
            </a:r>
            <a:r>
              <a:rPr lang="ko-KR" altLang="en-US" sz="1500" b="1" kern="100" dirty="0" err="1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imes New Roman"/>
              </a:rPr>
              <a:t>기술경영학</a:t>
            </a:r>
            <a:r>
              <a:rPr lang="ko-KR" altLang="en-US" sz="1500" b="1" kern="1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imes New Roman"/>
              </a:rPr>
              <a:t> </a:t>
            </a:r>
            <a:r>
              <a:rPr lang="ko-KR" altLang="en-US" sz="1500" b="1" kern="100" dirty="0" smtClean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imes New Roman"/>
              </a:rPr>
              <a:t>박사</a:t>
            </a:r>
            <a:endParaRPr lang="en-US" altLang="ko-KR" sz="1500" b="1" kern="100" dirty="0" smtClean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Times New Roman"/>
            </a:endParaRPr>
          </a:p>
          <a:p>
            <a:pPr marL="171450" indent="-171450" fontAlgn="t" latinLnBrk="1">
              <a:lnSpc>
                <a:spcPts val="2400"/>
              </a:lnSpc>
              <a:buFont typeface="Arial" panose="020B0604020202020204" pitchFamily="34" charset="0"/>
              <a:buChar char="•"/>
            </a:pPr>
            <a:r>
              <a:rPr lang="ko-KR" altLang="en-US" sz="1500" b="1" kern="100" spc="-30" dirty="0" smtClean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imes New Roman"/>
              </a:rPr>
              <a:t>한국과학기술한림원 </a:t>
            </a:r>
            <a:r>
              <a:rPr lang="ko-KR" altLang="en-US" sz="1500" b="1" kern="100" spc="-30" dirty="0" err="1" smtClean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imes New Roman"/>
              </a:rPr>
              <a:t>차세대회원</a:t>
            </a:r>
            <a:r>
              <a:rPr lang="en-US" altLang="ko-KR" sz="1500" b="1" kern="100" spc="-30" dirty="0" smtClean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imes New Roman"/>
              </a:rPr>
              <a:t>(</a:t>
            </a:r>
            <a:r>
              <a:rPr lang="ko-KR" altLang="en-US" sz="1500" b="1" kern="100" spc="-30" dirty="0" err="1" smtClean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imes New Roman"/>
              </a:rPr>
              <a:t>정책학부</a:t>
            </a:r>
            <a:r>
              <a:rPr lang="en-US" altLang="ko-KR" sz="1500" b="1" kern="100" spc="-30" dirty="0" smtClean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imes New Roman"/>
              </a:rPr>
              <a:t>)</a:t>
            </a:r>
            <a:endParaRPr lang="en-US" altLang="ko-KR" sz="1500" b="1" kern="100" spc="-30" dirty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Times New Roman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1466" y="2589407"/>
            <a:ext cx="2959656" cy="974689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none" tIns="144000" bIns="144000" rtlCol="0" anchor="ctr" anchorCtr="0">
            <a:noAutofit/>
          </a:bodyPr>
          <a:lstStyle/>
          <a:p>
            <a:pPr algn="ctr"/>
            <a:r>
              <a:rPr lang="ko-KR" altLang="en-US" sz="2800" b="1" dirty="0" err="1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Franklin Gothic Book"/>
              </a:rPr>
              <a:t>조용래</a:t>
            </a:r>
            <a:r>
              <a:rPr lang="ko-KR" altLang="en-US" sz="28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Franklin Gothic Book"/>
              </a:rPr>
              <a:t> 박사</a:t>
            </a:r>
            <a:endParaRPr lang="en-US" altLang="ko-KR" sz="2800" b="1" dirty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Franklin Gothic Book"/>
            </a:endParaRPr>
          </a:p>
        </p:txBody>
      </p:sp>
    </p:spTree>
    <p:extLst>
      <p:ext uri="{BB962C8B-B14F-4D97-AF65-F5344CB8AC3E}">
        <p14:creationId xmlns:p14="http://schemas.microsoft.com/office/powerpoint/2010/main" val="3502036013"/>
      </p:ext>
    </p:extLst>
  </p:cSld>
  <p:clrMapOvr>
    <a:masterClrMapping/>
  </p:clrMapOvr>
</p:sld>
</file>

<file path=ppt/theme/theme1.xml><?xml version="1.0" encoding="utf-8"?>
<a:theme xmlns:a="http://schemas.openxmlformats.org/drawingml/2006/main" name="물방울">
  <a:themeElements>
    <a:clrScheme name="물방울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물방울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물방울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물방울</Template>
  <TotalTime>2104</TotalTime>
  <Words>80</Words>
  <Application>Microsoft Office PowerPoint</Application>
  <PresentationFormat>화면 슬라이드 쇼(4:3)</PresentationFormat>
  <Paragraphs>12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9" baseType="lpstr">
      <vt:lpstr>나눔고딕</vt:lpstr>
      <vt:lpstr>맑은 고딕</vt:lpstr>
      <vt:lpstr>Arial</vt:lpstr>
      <vt:lpstr>Franklin Gothic Book</vt:lpstr>
      <vt:lpstr>Franklin Gothic Medium</vt:lpstr>
      <vt:lpstr>Times New Roman</vt:lpstr>
      <vt:lpstr>Tw Cen MT</vt:lpstr>
      <vt:lpstr>물방울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jkim</dc:creator>
  <cp:lastModifiedBy>HYU</cp:lastModifiedBy>
  <cp:revision>121</cp:revision>
  <cp:lastPrinted>2015-11-07T05:07:21Z</cp:lastPrinted>
  <dcterms:created xsi:type="dcterms:W3CDTF">2014-03-09T03:49:37Z</dcterms:created>
  <dcterms:modified xsi:type="dcterms:W3CDTF">2024-06-12T01:35:26Z</dcterms:modified>
</cp:coreProperties>
</file>