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0" r:id="rId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47">
          <p15:clr>
            <a:srgbClr val="A4A3A4"/>
          </p15:clr>
        </p15:guide>
        <p15:guide id="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1E2A"/>
    <a:srgbClr val="808285"/>
    <a:srgbClr val="000000"/>
    <a:srgbClr val="6666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2098" autoAdjust="0"/>
    <p:restoredTop sz="97994" autoAdjust="0"/>
  </p:normalViewPr>
  <p:slideViewPr>
    <p:cSldViewPr snapToGrid="0" snapToObjects="1" showGuides="1">
      <p:cViewPr varScale="1">
        <p:scale>
          <a:sx n="109" d="100"/>
          <a:sy n="109" d="100"/>
        </p:scale>
        <p:origin x="2364" y="96"/>
      </p:cViewPr>
      <p:guideLst>
        <p:guide orient="horz" pos="4247"/>
        <p:guide/>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11B26D1-4761-5549-8B1A-99FBCCCF2E3D}"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47863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Content Placeholder 2"/>
          <p:cNvSpPr>
            <a:spLocks noGrp="1"/>
          </p:cNvSpPr>
          <p:nvPr>
            <p:ph idx="1"/>
          </p:nvPr>
        </p:nvSpPr>
        <p:spPr/>
        <p:txBody>
          <a:body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Date Placeholder 3"/>
          <p:cNvSpPr>
            <a:spLocks noGrp="1"/>
          </p:cNvSpPr>
          <p:nvPr>
            <p:ph type="dt" sz="half" idx="10"/>
          </p:nvPr>
        </p:nvSpPr>
        <p:spPr/>
        <p:txBody>
          <a:bodyPr/>
          <a:lstStyle/>
          <a:p>
            <a:fld id="{411B26D1-4761-5549-8B1A-99FBCCCF2E3D}"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314168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ltLang="ko-KR"/>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ko-KR"/>
              <a:t>Click to edit Master text styles</a:t>
            </a:r>
          </a:p>
        </p:txBody>
      </p:sp>
      <p:sp>
        <p:nvSpPr>
          <p:cNvPr id="4" name="Date Placeholder 3"/>
          <p:cNvSpPr>
            <a:spLocks noGrp="1"/>
          </p:cNvSpPr>
          <p:nvPr>
            <p:ph type="dt" sz="half" idx="10"/>
          </p:nvPr>
        </p:nvSpPr>
        <p:spPr/>
        <p:txBody>
          <a:bodyPr/>
          <a:lstStyle/>
          <a:p>
            <a:fld id="{411B26D1-4761-5549-8B1A-99FBCCCF2E3D}"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1608738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5" name="Date Placeholder 4"/>
          <p:cNvSpPr>
            <a:spLocks noGrp="1"/>
          </p:cNvSpPr>
          <p:nvPr>
            <p:ph type="dt" sz="half" idx="10"/>
          </p:nvPr>
        </p:nvSpPr>
        <p:spPr/>
        <p:txBody>
          <a:bodyPr/>
          <a:lstStyle/>
          <a:p>
            <a:fld id="{411B26D1-4761-5549-8B1A-99FBCCCF2E3D}"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1279382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ko-KR"/>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ko-KR"/>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ko-KR"/>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7" name="Date Placeholder 6"/>
          <p:cNvSpPr>
            <a:spLocks noGrp="1"/>
          </p:cNvSpPr>
          <p:nvPr>
            <p:ph type="dt" sz="half" idx="10"/>
          </p:nvPr>
        </p:nvSpPr>
        <p:spPr/>
        <p:txBody>
          <a:bodyPr/>
          <a:lstStyle/>
          <a:p>
            <a:fld id="{411B26D1-4761-5549-8B1A-99FBCCCF2E3D}" type="datetimeFigureOut">
              <a:rPr lang="en-US" smtClean="0"/>
              <a:pPr/>
              <a:t>3/16/2026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421864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Date Placeholder 2"/>
          <p:cNvSpPr>
            <a:spLocks noGrp="1"/>
          </p:cNvSpPr>
          <p:nvPr>
            <p:ph type="dt" sz="half" idx="10"/>
          </p:nvPr>
        </p:nvSpPr>
        <p:spPr/>
        <p:txBody>
          <a:bodyPr/>
          <a:lstStyle/>
          <a:p>
            <a:fld id="{411B26D1-4761-5549-8B1A-99FBCCCF2E3D}" type="datetimeFigureOut">
              <a:rPr lang="en-US" smtClean="0"/>
              <a:pPr/>
              <a:t>3/16/2026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3492539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1B26D1-4761-5549-8B1A-99FBCCCF2E3D}" type="datetimeFigureOut">
              <a:rPr lang="en-US" smtClean="0"/>
              <a:pPr/>
              <a:t>3/16/2026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2157523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ltLang="ko-KR"/>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ko-KR"/>
              <a:t>Click to edit Master text styles</a:t>
            </a:r>
          </a:p>
        </p:txBody>
      </p:sp>
      <p:sp>
        <p:nvSpPr>
          <p:cNvPr id="5" name="Date Placeholder 4"/>
          <p:cNvSpPr>
            <a:spLocks noGrp="1"/>
          </p:cNvSpPr>
          <p:nvPr>
            <p:ph type="dt" sz="half" idx="10"/>
          </p:nvPr>
        </p:nvSpPr>
        <p:spPr/>
        <p:txBody>
          <a:bodyPr/>
          <a:lstStyle/>
          <a:p>
            <a:fld id="{411B26D1-4761-5549-8B1A-99FBCCCF2E3D}"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1521291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ltLang="ko-KR"/>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ko-KR"/>
              <a:t>Click to edit Master text styles</a:t>
            </a:r>
          </a:p>
        </p:txBody>
      </p:sp>
      <p:sp>
        <p:nvSpPr>
          <p:cNvPr id="5" name="Date Placeholder 4"/>
          <p:cNvSpPr>
            <a:spLocks noGrp="1"/>
          </p:cNvSpPr>
          <p:nvPr>
            <p:ph type="dt" sz="half" idx="10"/>
          </p:nvPr>
        </p:nvSpPr>
        <p:spPr/>
        <p:txBody>
          <a:bodyPr/>
          <a:lstStyle/>
          <a:p>
            <a:fld id="{411B26D1-4761-5549-8B1A-99FBCCCF2E3D}"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2860823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Date Placeholder 3"/>
          <p:cNvSpPr>
            <a:spLocks noGrp="1"/>
          </p:cNvSpPr>
          <p:nvPr>
            <p:ph type="dt" sz="half" idx="10"/>
          </p:nvPr>
        </p:nvSpPr>
        <p:spPr/>
        <p:txBody>
          <a:bodyPr/>
          <a:lstStyle/>
          <a:p>
            <a:fld id="{411B26D1-4761-5549-8B1A-99FBCCCF2E3D}"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3819947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ltLang="ko-KR"/>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Date Placeholder 3"/>
          <p:cNvSpPr>
            <a:spLocks noGrp="1"/>
          </p:cNvSpPr>
          <p:nvPr>
            <p:ph type="dt" sz="half" idx="10"/>
          </p:nvPr>
        </p:nvSpPr>
        <p:spPr/>
        <p:txBody>
          <a:bodyPr/>
          <a:lstStyle/>
          <a:p>
            <a:fld id="{411B26D1-4761-5549-8B1A-99FBCCCF2E3D}"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B5966-51F3-AC46-8317-06E9DB4D43DE}" type="slidenum">
              <a:rPr lang="en-US" smtClean="0"/>
              <a:pPr/>
              <a:t>‹#›</a:t>
            </a:fld>
            <a:endParaRPr lang="en-US"/>
          </a:p>
        </p:txBody>
      </p:sp>
    </p:spTree>
    <p:extLst>
      <p:ext uri="{BB962C8B-B14F-4D97-AF65-F5344CB8AC3E}">
        <p14:creationId xmlns:p14="http://schemas.microsoft.com/office/powerpoint/2010/main" val="914023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1B26D1-4761-5549-8B1A-99FBCCCF2E3D}" type="datetimeFigureOut">
              <a:rPr lang="en-US" smtClean="0"/>
              <a:pPr/>
              <a:t>3/16/2026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4B5966-51F3-AC46-8317-06E9DB4D43DE}" type="slidenum">
              <a:rPr lang="en-US" smtClean="0"/>
              <a:pPr/>
              <a:t>‹#›</a:t>
            </a:fld>
            <a:endParaRPr lang="en-US"/>
          </a:p>
        </p:txBody>
      </p:sp>
    </p:spTree>
    <p:extLst>
      <p:ext uri="{BB962C8B-B14F-4D97-AF65-F5344CB8AC3E}">
        <p14:creationId xmlns:p14="http://schemas.microsoft.com/office/powerpoint/2010/main" val="7647942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3110593" y="2384851"/>
            <a:ext cx="5821135" cy="932561"/>
          </a:xfrm>
          <a:prstGeom prst="rect">
            <a:avLst/>
          </a:prstGeom>
          <a:solidFill>
            <a:schemeClr val="tx1">
              <a:lumMod val="50000"/>
              <a:lumOff val="50000"/>
            </a:schemeClr>
          </a:solidFill>
        </p:spPr>
        <p:txBody>
          <a:bodyPr wrap="square" rtlCol="0">
            <a:noAutofit/>
          </a:bodyPr>
          <a:lstStyle/>
          <a:p>
            <a:endParaRPr lang="en-US" sz="2800" b="1" dirty="0">
              <a:solidFill>
                <a:schemeClr val="bg1">
                  <a:lumMod val="50000"/>
                </a:schemeClr>
              </a:solidFill>
              <a:latin typeface="Franklin Gothic Book"/>
              <a:cs typeface="Franklin Gothic Book"/>
            </a:endParaRPr>
          </a:p>
          <a:p>
            <a:endParaRPr lang="en-US" sz="2800" b="1" dirty="0">
              <a:solidFill>
                <a:schemeClr val="bg1">
                  <a:lumMod val="50000"/>
                </a:schemeClr>
              </a:solidFill>
              <a:latin typeface="Franklin Gothic Book"/>
              <a:cs typeface="Franklin Gothic Book"/>
            </a:endParaRPr>
          </a:p>
        </p:txBody>
      </p:sp>
      <p:sp>
        <p:nvSpPr>
          <p:cNvPr id="9" name="TextBox 8"/>
          <p:cNvSpPr txBox="1"/>
          <p:nvPr/>
        </p:nvSpPr>
        <p:spPr>
          <a:xfrm>
            <a:off x="3108560" y="3334303"/>
            <a:ext cx="5821135" cy="3170099"/>
          </a:xfrm>
          <a:prstGeom prst="rect">
            <a:avLst/>
          </a:prstGeom>
          <a:noFill/>
          <a:ln>
            <a:solidFill>
              <a:srgbClr val="808285"/>
            </a:solidFill>
            <a:prstDash val="sysDash"/>
          </a:ln>
        </p:spPr>
        <p:txBody>
          <a:bodyPr wrap="square" rtlCol="0">
            <a:spAutoFit/>
          </a:bodyPr>
          <a:lstStyle/>
          <a:p>
            <a:pPr algn="just" latinLnBrk="1"/>
            <a:r>
              <a:rPr lang="en-US" altLang="ko-KR" sz="1200" dirty="0"/>
              <a:t>Prof. Park is an Endowed Chair Professor at the University of Tokyo and a Professor at the Graduate School of Humanities and Social Sciences, Saitama University. His professional journey reflects a steady progression from research fellow to a globally recognized expert in digital transformation, supply chain management, and manufacturing strategy, bridging the worlds of academia and industry.</a:t>
            </a:r>
            <a:endParaRPr lang="en-US" altLang="ko-KR" sz="1200" dirty="0">
              <a:latin typeface="Times New Roman" panose="02020603050405020304" pitchFamily="18" charset="0"/>
              <a:ea typeface="나눔고딕" panose="020D0604000000000000" pitchFamily="50" charset="-127"/>
              <a:cs typeface="Times New Roman" panose="02020603050405020304" pitchFamily="18" charset="0"/>
            </a:endParaRPr>
          </a:p>
          <a:p>
            <a:pPr algn="just" latinLnBrk="1"/>
            <a:endParaRPr lang="en-US" altLang="ko-KR" sz="800" dirty="0">
              <a:latin typeface="Times New Roman" panose="02020603050405020304" pitchFamily="18" charset="0"/>
              <a:ea typeface="나눔고딕" panose="020D0604000000000000" pitchFamily="50" charset="-127"/>
              <a:cs typeface="Times New Roman" panose="02020603050405020304" pitchFamily="18" charset="0"/>
            </a:endParaRPr>
          </a:p>
          <a:p>
            <a:pPr algn="just" latinLnBrk="1"/>
            <a:r>
              <a:rPr lang="en-US" altLang="ko-KR" sz="1200" dirty="0"/>
              <a:t>Prof. Park specializes in digital transformation (DX), global supply chain management (GSCM), </a:t>
            </a:r>
            <a:r>
              <a:rPr lang="en-US" altLang="ko-KR" sz="1200" dirty="0" err="1"/>
              <a:t>monozukuri</a:t>
            </a:r>
            <a:r>
              <a:rPr lang="en-US" altLang="ko-KR" sz="1200" dirty="0"/>
              <a:t>, and international business. He has made significant contributions to understanding how digital technologies reshape manufacturing competitiveness and sustainability. His extensive publication record with Springer and other leading academic journals demonstrates his thought leadership in digital strategy, technology management, and sustainable business models.</a:t>
            </a:r>
          </a:p>
          <a:p>
            <a:pPr latinLnBrk="1"/>
            <a:endParaRPr lang="en-US" altLang="ko-KR" sz="800" dirty="0">
              <a:latin typeface="Times New Roman" panose="02020603050405020304" pitchFamily="18" charset="0"/>
              <a:ea typeface="나눔고딕" panose="020D0604000000000000" pitchFamily="50" charset="-127"/>
              <a:cs typeface="Times New Roman" panose="02020603050405020304" pitchFamily="18" charset="0"/>
            </a:endParaRPr>
          </a:p>
          <a:p>
            <a:pPr latinLnBrk="1"/>
            <a:r>
              <a:rPr lang="en-US" altLang="ko-KR" sz="1200" dirty="0">
                <a:latin typeface="Times New Roman" panose="02020603050405020304" pitchFamily="18" charset="0"/>
                <a:ea typeface="나눔고딕" panose="020D0604000000000000" pitchFamily="50" charset="-127"/>
                <a:cs typeface="Times New Roman" panose="02020603050405020304" pitchFamily="18" charset="0"/>
              </a:rPr>
              <a:t>Selected Recent works</a:t>
            </a:r>
          </a:p>
          <a:p>
            <a:pPr marL="171450" indent="-171450">
              <a:buFont typeface="Arial" panose="020B0604020202020204" pitchFamily="34" charset="0"/>
              <a:buChar char="•"/>
            </a:pPr>
            <a:r>
              <a:rPr lang="en-US" altLang="ko-KR" sz="1000" dirty="0"/>
              <a:t>Park, Y.W., Shin, G. and Lee, K. (2025) Original Brand Manufacturing Business Model, Springer. </a:t>
            </a:r>
          </a:p>
          <a:p>
            <a:pPr marL="171450" indent="-171450">
              <a:buFont typeface="Arial" panose="020B0604020202020204" pitchFamily="34" charset="0"/>
              <a:buChar char="•"/>
            </a:pPr>
            <a:r>
              <a:rPr lang="en-US" altLang="ko-KR" sz="1000" dirty="0"/>
              <a:t>Park, Y.W. and Tamaki, K. (2025) Circular Economy Strategy for SDG Business Management: New Theories and System Techniques, Springer. </a:t>
            </a:r>
          </a:p>
          <a:p>
            <a:pPr marL="171450" indent="-171450">
              <a:buFont typeface="Arial" panose="020B0604020202020204" pitchFamily="34" charset="0"/>
              <a:buChar char="•"/>
            </a:pPr>
            <a:r>
              <a:rPr lang="en-US" altLang="ko-KR" sz="1000" dirty="0"/>
              <a:t>Park, Y.W. and Hong, P. (2024) Cosmetics Marketing Strategy in the Era of the Digital Ecosystem, Springer. </a:t>
            </a:r>
            <a:endParaRPr lang="en-US" altLang="ko-KR" sz="1000" dirty="0">
              <a:latin typeface="Times New Roman" panose="02020603050405020304" pitchFamily="18" charset="0"/>
              <a:ea typeface="나눔고딕" panose="020D0604000000000000" pitchFamily="50" charset="-127"/>
              <a:cs typeface="Times New Roman" panose="02020603050405020304" pitchFamily="18" charset="0"/>
            </a:endParaRPr>
          </a:p>
        </p:txBody>
      </p:sp>
      <p:pic>
        <p:nvPicPr>
          <p:cNvPr id="18" name="Picture 17"/>
          <p:cNvPicPr>
            <a:picLocks noChangeAspect="1"/>
          </p:cNvPicPr>
          <p:nvPr/>
        </p:nvPicPr>
        <p:blipFill>
          <a:blip r:embed="rId2"/>
          <a:stretch>
            <a:fillRect/>
          </a:stretch>
        </p:blipFill>
        <p:spPr>
          <a:xfrm>
            <a:off x="179512" y="6373715"/>
            <a:ext cx="2713139" cy="436142"/>
          </a:xfrm>
          <a:prstGeom prst="rect">
            <a:avLst/>
          </a:prstGeom>
        </p:spPr>
      </p:pic>
      <p:sp>
        <p:nvSpPr>
          <p:cNvPr id="34" name="TextBox 33"/>
          <p:cNvSpPr txBox="1"/>
          <p:nvPr/>
        </p:nvSpPr>
        <p:spPr>
          <a:xfrm>
            <a:off x="22825" y="141045"/>
            <a:ext cx="9092791" cy="707886"/>
          </a:xfrm>
          <a:prstGeom prst="rect">
            <a:avLst/>
          </a:prstGeom>
          <a:noFill/>
        </p:spPr>
        <p:txBody>
          <a:bodyPr wrap="square" rtlCol="0">
            <a:spAutoFit/>
          </a:bodyPr>
          <a:lstStyle/>
          <a:p>
            <a:pPr algn="ctr"/>
            <a:r>
              <a:rPr lang="en-US" altLang="ko-KR" sz="4000" b="1" dirty="0">
                <a:solidFill>
                  <a:schemeClr val="accent5">
                    <a:lumMod val="75000"/>
                  </a:schemeClr>
                </a:solidFill>
                <a:latin typeface="나눔고딕" panose="020D0604000000000000" pitchFamily="50" charset="-127"/>
                <a:ea typeface="나눔고딕" panose="020D0604000000000000" pitchFamily="50" charset="-127"/>
                <a:cs typeface="Franklin Gothic Medium"/>
              </a:rPr>
              <a:t>2026 G-MOT Invited Talk</a:t>
            </a:r>
            <a:endParaRPr lang="ko-KR" altLang="en-US" sz="4000" b="1" dirty="0">
              <a:solidFill>
                <a:schemeClr val="accent5">
                  <a:lumMod val="75000"/>
                </a:schemeClr>
              </a:solidFill>
              <a:latin typeface="Franklin Gothic Medium"/>
              <a:cs typeface="Franklin Gothic Medium"/>
            </a:endParaRPr>
          </a:p>
        </p:txBody>
      </p:sp>
      <p:sp>
        <p:nvSpPr>
          <p:cNvPr id="23" name="TextBox 22"/>
          <p:cNvSpPr txBox="1"/>
          <p:nvPr/>
        </p:nvSpPr>
        <p:spPr>
          <a:xfrm>
            <a:off x="3135085" y="2301749"/>
            <a:ext cx="5772149" cy="1077218"/>
          </a:xfrm>
          <a:prstGeom prst="rect">
            <a:avLst/>
          </a:prstGeom>
          <a:noFill/>
        </p:spPr>
        <p:txBody>
          <a:bodyPr wrap="square" rtlCol="0" anchor="ctr" anchorCtr="0">
            <a:noAutofit/>
          </a:bodyPr>
          <a:lstStyle/>
          <a:p>
            <a:pPr algn="ctr"/>
            <a:r>
              <a:rPr lang="ko-KR" altLang="en-US" sz="2000" b="1" dirty="0">
                <a:solidFill>
                  <a:schemeClr val="bg1"/>
                </a:solidFill>
                <a:latin typeface="나눔고딕" panose="020D0604000000000000" pitchFamily="50" charset="-127"/>
                <a:ea typeface="나눔고딕" panose="020D0604000000000000" pitchFamily="50" charset="-127"/>
                <a:cs typeface="나눔고딕"/>
              </a:rPr>
              <a:t>주제</a:t>
            </a:r>
            <a:r>
              <a:rPr lang="en-US" altLang="ko-KR" sz="2000" b="1" dirty="0">
                <a:solidFill>
                  <a:schemeClr val="bg1"/>
                </a:solidFill>
                <a:latin typeface="나눔고딕" panose="020D0604000000000000" pitchFamily="50" charset="-127"/>
                <a:ea typeface="나눔고딕" panose="020D0604000000000000" pitchFamily="50" charset="-127"/>
                <a:cs typeface="나눔고딕"/>
              </a:rPr>
              <a:t>: </a:t>
            </a:r>
            <a:r>
              <a:rPr lang="ko-KR" altLang="en-US" sz="2000" b="1" dirty="0">
                <a:solidFill>
                  <a:schemeClr val="bg1"/>
                </a:solidFill>
                <a:latin typeface="나눔고딕" panose="020D0604000000000000" pitchFamily="50" charset="-127"/>
                <a:ea typeface="나눔고딕" panose="020D0604000000000000" pitchFamily="50" charset="-127"/>
                <a:cs typeface="나눔고딕"/>
              </a:rPr>
              <a:t>일본 </a:t>
            </a:r>
            <a:r>
              <a:rPr lang="ko-KR" altLang="en-US" sz="2000" b="1" dirty="0" err="1">
                <a:solidFill>
                  <a:schemeClr val="bg1"/>
                </a:solidFill>
                <a:latin typeface="나눔고딕" panose="020D0604000000000000" pitchFamily="50" charset="-127"/>
                <a:ea typeface="나눔고딕" panose="020D0604000000000000" pitchFamily="50" charset="-127"/>
                <a:cs typeface="나눔고딕"/>
              </a:rPr>
              <a:t>모노즈쿠리</a:t>
            </a:r>
            <a:r>
              <a:rPr lang="ko-KR" altLang="en-US" sz="2000" b="1" dirty="0">
                <a:solidFill>
                  <a:schemeClr val="bg1"/>
                </a:solidFill>
                <a:latin typeface="나눔고딕" panose="020D0604000000000000" pitchFamily="50" charset="-127"/>
                <a:ea typeface="나눔고딕" panose="020D0604000000000000" pitchFamily="50" charset="-127"/>
                <a:cs typeface="나눔고딕"/>
              </a:rPr>
              <a:t> 기업들의 신제품개발</a:t>
            </a:r>
            <a:endParaRPr lang="en-US" altLang="ko-KR" sz="2000" b="1" dirty="0">
              <a:solidFill>
                <a:schemeClr val="bg1"/>
              </a:solidFill>
              <a:latin typeface="나눔고딕" panose="020D0604000000000000" pitchFamily="50" charset="-127"/>
              <a:ea typeface="나눔고딕" panose="020D0604000000000000" pitchFamily="50" charset="-127"/>
              <a:cs typeface="나눔고딕"/>
            </a:endParaRPr>
          </a:p>
        </p:txBody>
      </p:sp>
      <p:sp>
        <p:nvSpPr>
          <p:cNvPr id="16" name="TextBox 15"/>
          <p:cNvSpPr txBox="1"/>
          <p:nvPr/>
        </p:nvSpPr>
        <p:spPr>
          <a:xfrm>
            <a:off x="4686302" y="1235871"/>
            <a:ext cx="4176030" cy="1015663"/>
          </a:xfrm>
          <a:prstGeom prst="rect">
            <a:avLst/>
          </a:prstGeom>
          <a:noFill/>
        </p:spPr>
        <p:txBody>
          <a:bodyPr wrap="square" rtlCol="0">
            <a:spAutoFit/>
          </a:bodyPr>
          <a:lstStyle/>
          <a:p>
            <a:pPr algn="r"/>
            <a:r>
              <a:rPr lang="en-US" altLang="ko-KR" sz="2000" b="1" dirty="0">
                <a:solidFill>
                  <a:schemeClr val="accent5">
                    <a:lumMod val="75000"/>
                  </a:schemeClr>
                </a:solidFill>
                <a:latin typeface="나눔고딕" panose="020D0604000000000000" pitchFamily="50" charset="-127"/>
                <a:ea typeface="나눔고딕" panose="020D0604000000000000" pitchFamily="50" charset="-127"/>
              </a:rPr>
              <a:t>3</a:t>
            </a:r>
            <a:r>
              <a:rPr lang="ko-KR" altLang="en-US" sz="2000" b="1" dirty="0">
                <a:solidFill>
                  <a:schemeClr val="accent5">
                    <a:lumMod val="75000"/>
                  </a:schemeClr>
                </a:solidFill>
                <a:latin typeface="나눔고딕" panose="020D0604000000000000" pitchFamily="50" charset="-127"/>
                <a:ea typeface="나눔고딕" panose="020D0604000000000000" pitchFamily="50" charset="-127"/>
              </a:rPr>
              <a:t>월 </a:t>
            </a:r>
            <a:r>
              <a:rPr lang="en-US" altLang="ko-KR" sz="2000" b="1" dirty="0">
                <a:solidFill>
                  <a:schemeClr val="accent5">
                    <a:lumMod val="75000"/>
                  </a:schemeClr>
                </a:solidFill>
                <a:latin typeface="나눔고딕" panose="020D0604000000000000" pitchFamily="50" charset="-127"/>
                <a:ea typeface="나눔고딕" panose="020D0604000000000000" pitchFamily="50" charset="-127"/>
              </a:rPr>
              <a:t>24</a:t>
            </a:r>
            <a:r>
              <a:rPr lang="ko-KR" altLang="en-US" sz="2000" b="1" dirty="0">
                <a:solidFill>
                  <a:schemeClr val="accent5">
                    <a:lumMod val="75000"/>
                  </a:schemeClr>
                </a:solidFill>
                <a:latin typeface="나눔고딕" panose="020D0604000000000000" pitchFamily="50" charset="-127"/>
                <a:ea typeface="나눔고딕" panose="020D0604000000000000" pitchFamily="50" charset="-127"/>
              </a:rPr>
              <a:t>일 </a:t>
            </a:r>
            <a:r>
              <a:rPr lang="en-US" altLang="ko-KR" sz="2000" b="1" dirty="0">
                <a:solidFill>
                  <a:schemeClr val="accent5">
                    <a:lumMod val="75000"/>
                  </a:schemeClr>
                </a:solidFill>
                <a:latin typeface="나눔고딕" panose="020D0604000000000000" pitchFamily="50" charset="-127"/>
                <a:ea typeface="나눔고딕" panose="020D0604000000000000" pitchFamily="50" charset="-127"/>
              </a:rPr>
              <a:t>(</a:t>
            </a:r>
            <a:r>
              <a:rPr lang="ko-KR" altLang="en-US" sz="2000" b="1" dirty="0">
                <a:solidFill>
                  <a:schemeClr val="accent5">
                    <a:lumMod val="75000"/>
                  </a:schemeClr>
                </a:solidFill>
                <a:latin typeface="나눔고딕" panose="020D0604000000000000" pitchFamily="50" charset="-127"/>
                <a:ea typeface="나눔고딕" panose="020D0604000000000000" pitchFamily="50" charset="-127"/>
              </a:rPr>
              <a:t>화</a:t>
            </a:r>
            <a:r>
              <a:rPr lang="en-US" altLang="ko-KR" sz="2000" b="1" dirty="0">
                <a:solidFill>
                  <a:schemeClr val="accent5">
                    <a:lumMod val="75000"/>
                  </a:schemeClr>
                </a:solidFill>
                <a:latin typeface="나눔고딕" panose="020D0604000000000000" pitchFamily="50" charset="-127"/>
                <a:ea typeface="나눔고딕" panose="020D0604000000000000" pitchFamily="50" charset="-127"/>
              </a:rPr>
              <a:t>) , 2026</a:t>
            </a:r>
          </a:p>
          <a:p>
            <a:pPr algn="r"/>
            <a:r>
              <a:rPr lang="en-US" altLang="ko-KR" sz="2000" b="1" dirty="0">
                <a:solidFill>
                  <a:schemeClr val="accent5">
                    <a:lumMod val="75000"/>
                  </a:schemeClr>
                </a:solidFill>
                <a:latin typeface="나눔고딕" panose="020D0604000000000000" pitchFamily="50" charset="-127"/>
                <a:ea typeface="나눔고딕" panose="020D0604000000000000" pitchFamily="50" charset="-127"/>
              </a:rPr>
              <a:t>10:00~11:30</a:t>
            </a:r>
          </a:p>
          <a:p>
            <a:pPr algn="r"/>
            <a:r>
              <a:rPr lang="ko-KR" altLang="en-US" sz="2000" b="1" dirty="0">
                <a:solidFill>
                  <a:schemeClr val="accent5">
                    <a:lumMod val="75000"/>
                  </a:schemeClr>
                </a:solidFill>
                <a:latin typeface="나눔고딕" panose="020D0604000000000000" pitchFamily="50" charset="-127"/>
                <a:ea typeface="나눔고딕" panose="020D0604000000000000" pitchFamily="50" charset="-127"/>
              </a:rPr>
              <a:t>한양대학교 융합교육관 </a:t>
            </a:r>
            <a:r>
              <a:rPr lang="en-US" altLang="ko-KR" sz="2000" b="1" dirty="0">
                <a:solidFill>
                  <a:schemeClr val="accent5">
                    <a:lumMod val="75000"/>
                  </a:schemeClr>
                </a:solidFill>
                <a:latin typeface="나눔고딕" panose="020D0604000000000000" pitchFamily="50" charset="-127"/>
                <a:ea typeface="나눔고딕" panose="020D0604000000000000" pitchFamily="50" charset="-127"/>
              </a:rPr>
              <a:t>608</a:t>
            </a:r>
            <a:r>
              <a:rPr lang="ko-KR" altLang="en-US" sz="2000" b="1" dirty="0">
                <a:solidFill>
                  <a:schemeClr val="accent5">
                    <a:lumMod val="75000"/>
                  </a:schemeClr>
                </a:solidFill>
                <a:latin typeface="나눔고딕" panose="020D0604000000000000" pitchFamily="50" charset="-127"/>
                <a:ea typeface="나눔고딕" panose="020D0604000000000000" pitchFamily="50" charset="-127"/>
              </a:rPr>
              <a:t>호</a:t>
            </a:r>
            <a:endParaRPr lang="en-US" altLang="ko-KR" sz="2000" b="1" dirty="0">
              <a:solidFill>
                <a:schemeClr val="accent5">
                  <a:lumMod val="75000"/>
                </a:schemeClr>
              </a:solidFill>
              <a:latin typeface="나눔고딕" panose="020D0604000000000000" pitchFamily="50" charset="-127"/>
              <a:ea typeface="나눔고딕" panose="020D0604000000000000" pitchFamily="50" charset="-127"/>
            </a:endParaRPr>
          </a:p>
        </p:txBody>
      </p:sp>
      <p:sp>
        <p:nvSpPr>
          <p:cNvPr id="15" name="TextBox 14"/>
          <p:cNvSpPr txBox="1"/>
          <p:nvPr/>
        </p:nvSpPr>
        <p:spPr>
          <a:xfrm>
            <a:off x="179512" y="2384851"/>
            <a:ext cx="2904554" cy="1525842"/>
          </a:xfrm>
          <a:prstGeom prst="rect">
            <a:avLst/>
          </a:prstGeom>
          <a:noFill/>
          <a:ln>
            <a:solidFill>
              <a:srgbClr val="808285"/>
            </a:solidFill>
            <a:prstDash val="sysDash"/>
          </a:ln>
        </p:spPr>
        <p:txBody>
          <a:bodyPr wrap="square" rtlCol="0" anchor="ctr" anchorCtr="0">
            <a:noAutofit/>
          </a:bodyPr>
          <a:lstStyle/>
          <a:p>
            <a:pPr marL="285750" indent="-285750" fontAlgn="t" latinLnBrk="1">
              <a:buFont typeface="Wingdings" panose="05000000000000000000" pitchFamily="2" charset="2"/>
              <a:buChar char="§"/>
            </a:pPr>
            <a:r>
              <a:rPr lang="en-US" altLang="ko-KR" sz="1400" kern="100" dirty="0">
                <a:solidFill>
                  <a:srgbClr val="000000"/>
                </a:solidFill>
                <a:latin typeface="Times New Roman" panose="02020603050405020304" pitchFamily="18" charset="0"/>
                <a:ea typeface="나눔고딕" panose="020D0604000000000000" pitchFamily="50" charset="-127"/>
                <a:cs typeface="Times New Roman" panose="02020603050405020304" pitchFamily="18" charset="0"/>
              </a:rPr>
              <a:t>Professor, Saitama University</a:t>
            </a:r>
          </a:p>
          <a:p>
            <a:pPr marL="285750" indent="-285750">
              <a:buFont typeface="Wingdings" panose="05000000000000000000" pitchFamily="2" charset="2"/>
              <a:buChar char="§"/>
            </a:pPr>
            <a:r>
              <a:rPr lang="en-US" altLang="ko-KR" sz="1400" dirty="0">
                <a:latin typeface="Times New Roman" panose="02020603050405020304" pitchFamily="18" charset="0"/>
                <a:cs typeface="Times New Roman" panose="02020603050405020304" pitchFamily="18" charset="0"/>
              </a:rPr>
              <a:t>Endowed Chair Professor, The University of Tokyo </a:t>
            </a:r>
            <a:endParaRPr lang="en-US" altLang="ko-KR" sz="1400" kern="100" dirty="0">
              <a:solidFill>
                <a:srgbClr val="000000"/>
              </a:solidFill>
              <a:latin typeface="Times New Roman" panose="02020603050405020304" pitchFamily="18" charset="0"/>
              <a:ea typeface="나눔고딕" panose="020D0604000000000000" pitchFamily="50" charset="-127"/>
              <a:cs typeface="Times New Roman" panose="02020603050405020304" pitchFamily="18" charset="0"/>
            </a:endParaRPr>
          </a:p>
          <a:p>
            <a:pPr marL="285750" indent="-285750" fontAlgn="t" latinLnBrk="1">
              <a:buFont typeface="Wingdings" panose="05000000000000000000" pitchFamily="2" charset="2"/>
              <a:buChar char="§"/>
            </a:pPr>
            <a:r>
              <a:rPr lang="en-US" altLang="ko-KR" sz="1400" kern="100" dirty="0">
                <a:solidFill>
                  <a:srgbClr val="000000"/>
                </a:solidFill>
                <a:latin typeface="Times New Roman" panose="02020603050405020304" pitchFamily="18" charset="0"/>
                <a:ea typeface="나눔고딕" panose="020D0604000000000000" pitchFamily="50" charset="-127"/>
                <a:cs typeface="Times New Roman" panose="02020603050405020304" pitchFamily="18" charset="0"/>
              </a:rPr>
              <a:t>PhD,   The University of Tokyo</a:t>
            </a:r>
          </a:p>
        </p:txBody>
      </p:sp>
      <p:sp>
        <p:nvSpPr>
          <p:cNvPr id="17" name="TextBox 16"/>
          <p:cNvSpPr txBox="1"/>
          <p:nvPr/>
        </p:nvSpPr>
        <p:spPr>
          <a:xfrm>
            <a:off x="179512" y="1235871"/>
            <a:ext cx="4278188" cy="932561"/>
          </a:xfrm>
          <a:prstGeom prst="rect">
            <a:avLst/>
          </a:prstGeom>
          <a:solidFill>
            <a:schemeClr val="accent5">
              <a:lumMod val="50000"/>
            </a:schemeClr>
          </a:solidFill>
        </p:spPr>
        <p:txBody>
          <a:bodyPr wrap="none" tIns="144000" bIns="144000" rtlCol="0" anchor="ctr" anchorCtr="0">
            <a:noAutofit/>
          </a:bodyPr>
          <a:lstStyle/>
          <a:p>
            <a:pPr algn="ctr"/>
            <a:r>
              <a:rPr lang="en-US" altLang="ko-KR" sz="3200" b="1" dirty="0">
                <a:ln>
                  <a:solidFill>
                    <a:schemeClr val="bg1"/>
                  </a:solidFill>
                </a:ln>
                <a:solidFill>
                  <a:schemeClr val="bg1"/>
                </a:solidFill>
                <a:latin typeface="나눔고딕" panose="020D0604000000000000" pitchFamily="50" charset="-127"/>
                <a:ea typeface="나눔고딕" panose="020D0604000000000000" pitchFamily="50" charset="-127"/>
                <a:cs typeface="Franklin Gothic Book"/>
              </a:rPr>
              <a:t>PARK YOUNGWON</a:t>
            </a:r>
          </a:p>
        </p:txBody>
      </p:sp>
      <p:sp>
        <p:nvSpPr>
          <p:cNvPr id="13" name="TextBox 12">
            <a:extLst>
              <a:ext uri="{FF2B5EF4-FFF2-40B4-BE49-F238E27FC236}">
                <a16:creationId xmlns:a16="http://schemas.microsoft.com/office/drawing/2014/main" id="{597258C4-8A02-4299-B909-EF9A5972BAF1}"/>
              </a:ext>
            </a:extLst>
          </p:cNvPr>
          <p:cNvSpPr txBox="1"/>
          <p:nvPr/>
        </p:nvSpPr>
        <p:spPr>
          <a:xfrm>
            <a:off x="4359728" y="6511286"/>
            <a:ext cx="4572000" cy="261610"/>
          </a:xfrm>
          <a:prstGeom prst="rect">
            <a:avLst/>
          </a:prstGeom>
          <a:noFill/>
        </p:spPr>
        <p:txBody>
          <a:bodyPr wrap="square">
            <a:spAutoFit/>
          </a:bodyPr>
          <a:lstStyle/>
          <a:p>
            <a:pPr algn="r"/>
            <a:r>
              <a:rPr lang="ko-KR" altLang="en-US" sz="1100" dirty="0">
                <a:latin typeface="나눔고딕" panose="020D0604000000000000" pitchFamily="50" charset="-127"/>
                <a:ea typeface="나눔고딕" panose="020D0604000000000000" pitchFamily="50" charset="-127"/>
              </a:rPr>
              <a:t>문의</a:t>
            </a:r>
            <a:r>
              <a:rPr lang="en-US" altLang="ko-KR" sz="1100" dirty="0">
                <a:latin typeface="나눔고딕" panose="020D0604000000000000" pitchFamily="50" charset="-127"/>
                <a:ea typeface="나눔고딕" panose="020D0604000000000000" pitchFamily="50" charset="-127"/>
              </a:rPr>
              <a:t>:</a:t>
            </a:r>
            <a:r>
              <a:rPr lang="ko-KR" altLang="en-US" sz="1100" dirty="0">
                <a:latin typeface="나눔고딕" panose="020D0604000000000000" pitchFamily="50" charset="-127"/>
                <a:ea typeface="나눔고딕" panose="020D0604000000000000" pitchFamily="50" charset="-127"/>
              </a:rPr>
              <a:t> 글로벌기술경영학과 </a:t>
            </a:r>
            <a:r>
              <a:rPr lang="ko-KR" altLang="en-US" sz="1100" dirty="0" err="1">
                <a:latin typeface="나눔고딕" panose="020D0604000000000000" pitchFamily="50" charset="-127"/>
                <a:ea typeface="나눔고딕" panose="020D0604000000000000" pitchFamily="50" charset="-127"/>
              </a:rPr>
              <a:t>행정팀</a:t>
            </a:r>
            <a:r>
              <a:rPr lang="en-US" altLang="ko-KR" sz="1100" dirty="0">
                <a:latin typeface="나눔고딕" panose="020D0604000000000000" pitchFamily="50" charset="-127"/>
                <a:ea typeface="나눔고딕" panose="020D0604000000000000" pitchFamily="50" charset="-127"/>
              </a:rPr>
              <a:t> (2220-2254/2497)</a:t>
            </a:r>
          </a:p>
        </p:txBody>
      </p:sp>
      <p:pic>
        <p:nvPicPr>
          <p:cNvPr id="7" name="그림 6">
            <a:extLst>
              <a:ext uri="{FF2B5EF4-FFF2-40B4-BE49-F238E27FC236}">
                <a16:creationId xmlns:a16="http://schemas.microsoft.com/office/drawing/2014/main" id="{8A8C6B68-BD8D-B3BC-9844-5E9EF8878D33}"/>
              </a:ext>
            </a:extLst>
          </p:cNvPr>
          <p:cNvPicPr>
            <a:picLocks noChangeAspect="1"/>
          </p:cNvPicPr>
          <p:nvPr/>
        </p:nvPicPr>
        <p:blipFill>
          <a:blip r:embed="rId3"/>
          <a:stretch>
            <a:fillRect/>
          </a:stretch>
        </p:blipFill>
        <p:spPr>
          <a:xfrm>
            <a:off x="544694" y="4127112"/>
            <a:ext cx="1773912" cy="1901155"/>
          </a:xfrm>
          <a:prstGeom prst="rect">
            <a:avLst/>
          </a:prstGeom>
        </p:spPr>
      </p:pic>
    </p:spTree>
    <p:extLst>
      <p:ext uri="{BB962C8B-B14F-4D97-AF65-F5344CB8AC3E}">
        <p14:creationId xmlns:p14="http://schemas.microsoft.com/office/powerpoint/2010/main" val="3502036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2153</TotalTime>
  <Words>267</Words>
  <Application>Microsoft Office PowerPoint</Application>
  <PresentationFormat>화면 슬라이드 쇼(4:3)</PresentationFormat>
  <Paragraphs>18</Paragraphs>
  <Slides>1</Slides>
  <Notes>0</Notes>
  <HiddenSlides>0</HiddenSlides>
  <MMClips>0</MMClips>
  <ScaleCrop>false</ScaleCrop>
  <HeadingPairs>
    <vt:vector size="6" baseType="variant">
      <vt:variant>
        <vt:lpstr>사용한 글꼴</vt:lpstr>
      </vt:variant>
      <vt:variant>
        <vt:i4>7</vt:i4>
      </vt:variant>
      <vt:variant>
        <vt:lpstr>테마</vt:lpstr>
      </vt:variant>
      <vt:variant>
        <vt:i4>1</vt:i4>
      </vt:variant>
      <vt:variant>
        <vt:lpstr>슬라이드 제목</vt:lpstr>
      </vt:variant>
      <vt:variant>
        <vt:i4>1</vt:i4>
      </vt:variant>
    </vt:vector>
  </HeadingPairs>
  <TitlesOfParts>
    <vt:vector size="9" baseType="lpstr">
      <vt:lpstr>나눔고딕</vt:lpstr>
      <vt:lpstr>Arial</vt:lpstr>
      <vt:lpstr>Calibri</vt:lpstr>
      <vt:lpstr>Franklin Gothic Book</vt:lpstr>
      <vt:lpstr>Franklin Gothic Medium</vt:lpstr>
      <vt:lpstr>Times New Roman</vt:lpstr>
      <vt:lpstr>Wingdings</vt:lpstr>
      <vt:lpstr>Office Theme</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jkim</dc:creator>
  <cp:lastModifiedBy>산업융합학부</cp:lastModifiedBy>
  <cp:revision>130</cp:revision>
  <cp:lastPrinted>2015-11-07T05:07:21Z</cp:lastPrinted>
  <dcterms:created xsi:type="dcterms:W3CDTF">2014-03-09T03:49:37Z</dcterms:created>
  <dcterms:modified xsi:type="dcterms:W3CDTF">2026-03-16T07:39:01Z</dcterms:modified>
</cp:coreProperties>
</file>